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2" r:id="rId10"/>
    <p:sldId id="268" r:id="rId11"/>
    <p:sldId id="269" r:id="rId12"/>
    <p:sldId id="270" r:id="rId13"/>
    <p:sldId id="28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76" r:id="rId23"/>
    <p:sldId id="281" r:id="rId24"/>
    <p:sldId id="258" r:id="rId25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A2DC"/>
    <a:srgbClr val="C4B2CC"/>
    <a:srgbClr val="536F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7" autoAdjust="0"/>
  </p:normalViewPr>
  <p:slideViewPr>
    <p:cSldViewPr>
      <p:cViewPr varScale="1">
        <p:scale>
          <a:sx n="64" d="100"/>
          <a:sy n="64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7B659-15EC-4786-B36E-74406EF4B6A3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36630-69AA-409B-B721-FDAC57763E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3B55C-AE19-47E6-B973-49B2A53D6710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A56CB-AC56-47B2-B560-0ECD68A641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A56CB-AC56-47B2-B560-0ECD68A6414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45920"/>
          </a:xfrm>
          <a:noFill/>
          <a:ln cap="sq" cmpd="dbl">
            <a:solidFill>
              <a:schemeClr val="accent1">
                <a:lumMod val="75000"/>
              </a:schemeClr>
            </a:solidFill>
            <a:bevel/>
          </a:ln>
        </p:spPr>
        <p:txBody>
          <a:bodyPr>
            <a:no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  <a:endParaRPr kumimoji="0"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57200" y="3002280"/>
            <a:ext cx="8229600" cy="1645920"/>
          </a:xfrm>
          <a:noFill/>
          <a:ln cap="sq" cmpd="dbl">
            <a:solidFill>
              <a:schemeClr val="accent5">
                <a:lumMod val="75000"/>
              </a:schemeClr>
            </a:solidFill>
            <a:bevel/>
          </a:ln>
        </p:spPr>
        <p:txBody>
          <a:bodyPr/>
          <a:lstStyle>
            <a:lvl1pPr>
              <a:defRPr sz="2400"/>
            </a:lvl1pPr>
            <a:lvl3pPr>
              <a:defRPr sz="2000"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  <a:endParaRPr kumimoji="0"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457200" y="4724400"/>
            <a:ext cx="8229600" cy="1645920"/>
          </a:xfrm>
          <a:noFill/>
          <a:ln cap="sq" cmpd="dbl">
            <a:solidFill>
              <a:srgbClr val="7030A0"/>
            </a:solidFill>
            <a:bevel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5/30/2014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" pitchFamily="2" charset="2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" pitchFamily="2" charset="2"/>
        <a:buChar char="v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 pitchFamily="2" charset="2"/>
        <a:buChar char="§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" pitchFamily="2" charset="2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verlyswann.com/" TargetMode="External"/><Relationship Id="rId2" Type="http://schemas.openxmlformats.org/officeDocument/2006/relationships/hyperlink" Target="mailto:therapy@beverlyswann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blemgambling.securespsites.com/ccpgwebsite/default.aspx" TargetMode="External"/><Relationship Id="rId2" Type="http://schemas.openxmlformats.org/officeDocument/2006/relationships/hyperlink" Target="http://www.calproblemgambling.org/problem-gambling-helplin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hyperlink" Target="http://www.gamblersanonymous.org/ga/node/1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mblersanonymous.org/ga/content/20-question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hyperlink" Target="http://www.ncrg.org/sites/default/files/uploads/docs/monographs/sogs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hyperlink" Target="mailto:therapy@beverlyswann.co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c.org/news_resources/injury_and_death_statistics/Documents/2014-Injury-Facts-43.pdf" TargetMode="External"/><Relationship Id="rId2" Type="http://schemas.openxmlformats.org/officeDocument/2006/relationships/hyperlink" Target="http://search.proquest.com./docview/304856993?accountid=28180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adp.ca.gov/opg/pdf/CA_Problem_Gambling_Prevalence_Survey-Final_report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proquest.com./docview/304856993?accountid=2818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763000" cy="24384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Treating Problem Gambling with EMDR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Beverly Swann, MA, MFT</a:t>
            </a: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therapy@beverlyswann.com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www.beverlyswann.com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925-705-7036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Beverly\AppData\Local\Microsoft\Windows\Temporary Internet Files\Content.IE5\OSJT2EBA\MC90005499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3962400"/>
            <a:ext cx="2568199" cy="2362200"/>
          </a:xfrm>
          <a:prstGeom prst="rect">
            <a:avLst/>
          </a:prstGeom>
          <a:noFill/>
        </p:spPr>
      </p:pic>
      <p:pic>
        <p:nvPicPr>
          <p:cNvPr id="7" name="Picture 3" descr="C:\Users\Beverly\AppData\Local\Microsoft\Windows\Temporary Internet Files\Content.IE5\70E25M63\MC90007873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97725" y="3596870"/>
            <a:ext cx="1412875" cy="2956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Does Gambling Become a Problem? – DSM-5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Specifically related to gambling with money and not better explained by a manic episode.</a:t>
            </a:r>
          </a:p>
          <a:p>
            <a:pPr>
              <a:buNone/>
            </a:pPr>
            <a:r>
              <a:rPr lang="en-US" dirty="0" smtClean="0"/>
              <a:t>Need 4 of these in last year:</a:t>
            </a:r>
          </a:p>
          <a:p>
            <a:endParaRPr lang="en-US" sz="800" dirty="0" smtClean="0"/>
          </a:p>
          <a:p>
            <a:r>
              <a:rPr lang="en-US" sz="1800" dirty="0" smtClean="0"/>
              <a:t>Need to keep gambling more to </a:t>
            </a:r>
            <a:r>
              <a:rPr lang="en-US" sz="1800" dirty="0" smtClean="0"/>
              <a:t>get same </a:t>
            </a:r>
            <a:r>
              <a:rPr lang="en-US" sz="1800" dirty="0" smtClean="0"/>
              <a:t>feeling</a:t>
            </a:r>
          </a:p>
          <a:p>
            <a:r>
              <a:rPr lang="en-US" sz="1800" dirty="0" smtClean="0"/>
              <a:t>Withdrawal – restless and irritable when trying to quit or cut back</a:t>
            </a:r>
          </a:p>
          <a:p>
            <a:r>
              <a:rPr lang="en-US" sz="1800" dirty="0" smtClean="0"/>
              <a:t>Tried unsuccessfully to quit or cut back</a:t>
            </a:r>
          </a:p>
          <a:p>
            <a:r>
              <a:rPr lang="en-US" sz="1800" dirty="0" smtClean="0"/>
              <a:t>Preoccupied with gambling or </a:t>
            </a:r>
            <a:r>
              <a:rPr lang="en-US" sz="1800" dirty="0" smtClean="0"/>
              <a:t>have </a:t>
            </a:r>
            <a:r>
              <a:rPr lang="en-US" sz="1800" dirty="0" smtClean="0"/>
              <a:t>intrusive thoughts/memories of </a:t>
            </a:r>
            <a:r>
              <a:rPr lang="en-US" sz="1800" dirty="0" smtClean="0"/>
              <a:t>gambling – the “First Big Win”</a:t>
            </a:r>
            <a:endParaRPr lang="en-US" sz="1800" dirty="0" smtClean="0"/>
          </a:p>
          <a:p>
            <a:r>
              <a:rPr lang="en-US" sz="1800" dirty="0" smtClean="0"/>
              <a:t>Gambling when feeling negative emotions</a:t>
            </a:r>
          </a:p>
          <a:p>
            <a:r>
              <a:rPr lang="en-US" sz="1800" dirty="0" smtClean="0"/>
              <a:t>“Chasing” – going back to gamble to try to win back previous losses</a:t>
            </a:r>
          </a:p>
          <a:p>
            <a:r>
              <a:rPr lang="en-US" sz="1800" dirty="0" smtClean="0"/>
              <a:t>Lying about how much gambling is happening</a:t>
            </a:r>
          </a:p>
          <a:p>
            <a:r>
              <a:rPr lang="en-US" sz="1800" dirty="0" smtClean="0"/>
              <a:t>Risking or has lost relationships, jobs, or other important opportunities because of gambling</a:t>
            </a:r>
          </a:p>
          <a:p>
            <a:r>
              <a:rPr lang="en-US" sz="1800" dirty="0" smtClean="0"/>
              <a:t>Borrowing or stealing </a:t>
            </a:r>
            <a:r>
              <a:rPr lang="en-US" sz="1800" dirty="0" smtClean="0"/>
              <a:t>from others to support gambling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Gambling Resources</a:t>
            </a:r>
            <a:br>
              <a:rPr lang="en-US" dirty="0" smtClean="0"/>
            </a:br>
            <a:r>
              <a:rPr lang="en-US" dirty="0" smtClean="0"/>
              <a:t> in California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30680"/>
            <a:ext cx="8229600" cy="4465320"/>
          </a:xfrm>
        </p:spPr>
        <p:txBody>
          <a:bodyPr/>
          <a:lstStyle/>
          <a:p>
            <a:r>
              <a:rPr lang="en-US" dirty="0" smtClean="0"/>
              <a:t>California Council on Problem Gambling  </a:t>
            </a:r>
            <a:r>
              <a:rPr lang="en-US" dirty="0" smtClean="0">
                <a:hlinkClick r:id="rId2"/>
              </a:rPr>
              <a:t>http://www.calproblemgambling.org/problem-gambling-helpline</a:t>
            </a:r>
            <a:endParaRPr lang="en-US" dirty="0" smtClean="0"/>
          </a:p>
          <a:p>
            <a:r>
              <a:rPr lang="en-US" dirty="0" smtClean="0"/>
              <a:t>1-800-GAMBLER (426-2537)</a:t>
            </a:r>
          </a:p>
          <a:p>
            <a:r>
              <a:rPr lang="en-US" dirty="0" smtClean="0"/>
              <a:t>Office of Problem Gambling </a:t>
            </a:r>
            <a:r>
              <a:rPr lang="en-US" dirty="0" smtClean="0">
                <a:hlinkClick r:id="rId3"/>
              </a:rPr>
              <a:t>https://problemgambling.securespsites.com/ccpgwebsite/default.aspx</a:t>
            </a:r>
            <a:endParaRPr lang="en-US" dirty="0" smtClean="0"/>
          </a:p>
          <a:p>
            <a:r>
              <a:rPr lang="en-US" dirty="0" smtClean="0"/>
              <a:t>Gamblers Anonymous </a:t>
            </a:r>
            <a:r>
              <a:rPr lang="en-US" dirty="0" smtClean="0">
                <a:hlinkClick r:id="rId4"/>
              </a:rPr>
              <a:t>http://www.gamblersanonymous.org/ga/node/1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7" name="Picture 3" descr="C:\Users\Beverly\AppData\Local\Microsoft\Windows\Temporary Internet Files\Content.IE5\1M3U08HW\MC90043247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257800"/>
            <a:ext cx="1132107" cy="1400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Free Therapy for </a:t>
            </a:r>
            <a:br>
              <a:rPr lang="en-US" dirty="0" smtClean="0"/>
            </a:br>
            <a:r>
              <a:rPr lang="en-US" dirty="0" smtClean="0"/>
              <a:t>Problem 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6880"/>
            <a:ext cx="8229600" cy="3931920"/>
          </a:xfrm>
        </p:spPr>
        <p:txBody>
          <a:bodyPr/>
          <a:lstStyle/>
          <a:p>
            <a:r>
              <a:rPr lang="en-US" dirty="0" smtClean="0"/>
              <a:t>Through Office of Problem Gambling and UCLA Gambling Studies Program</a:t>
            </a:r>
          </a:p>
          <a:p>
            <a:r>
              <a:rPr lang="en-US" dirty="0" smtClean="0"/>
              <a:t>Funded by $$ from casinos</a:t>
            </a:r>
          </a:p>
          <a:p>
            <a:r>
              <a:rPr lang="en-US" dirty="0" smtClean="0"/>
              <a:t>Offers 8 free sessions, with an additional 8 if needed</a:t>
            </a:r>
          </a:p>
          <a:p>
            <a:r>
              <a:rPr lang="en-US" dirty="0" smtClean="0"/>
              <a:t>Not only for problem gamblers – also includes “affected others”:</a:t>
            </a:r>
          </a:p>
          <a:p>
            <a:pPr lvl="1"/>
            <a:r>
              <a:rPr lang="en-US" dirty="0" smtClean="0"/>
              <a:t>Spouse/partner</a:t>
            </a:r>
          </a:p>
          <a:p>
            <a:pPr lvl="1"/>
            <a:r>
              <a:rPr lang="en-US" dirty="0" smtClean="0"/>
              <a:t>Children or other family members</a:t>
            </a:r>
          </a:p>
          <a:p>
            <a:pPr lvl="1"/>
            <a:r>
              <a:rPr lang="en-US" dirty="0" smtClean="0"/>
              <a:t>Business partners</a:t>
            </a:r>
            <a:endParaRPr lang="en-US" dirty="0"/>
          </a:p>
        </p:txBody>
      </p:sp>
      <p:pic>
        <p:nvPicPr>
          <p:cNvPr id="7170" name="Picture 2" descr="C:\Users\Beverly\AppData\Local\Microsoft\Windows\Temporary Internet Files\Content.IE5\FW56I2EF\MC9000708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3962400"/>
            <a:ext cx="2057400" cy="2486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 - Who </a:t>
            </a:r>
            <a:r>
              <a:rPr lang="en-US" dirty="0" smtClean="0"/>
              <a:t>Has </a:t>
            </a:r>
            <a:br>
              <a:rPr lang="en-US" dirty="0" smtClean="0"/>
            </a:br>
            <a:r>
              <a:rPr lang="en-US" dirty="0" smtClean="0"/>
              <a:t>Gambling Problems?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6880"/>
            <a:ext cx="8229600" cy="4389120"/>
          </a:xfrm>
        </p:spPr>
        <p:txBody>
          <a:bodyPr/>
          <a:lstStyle/>
          <a:p>
            <a:r>
              <a:rPr lang="en-US" dirty="0" smtClean="0"/>
              <a:t>At least 750,000 California residents have had gambling problems at some point in their lives.</a:t>
            </a:r>
          </a:p>
          <a:p>
            <a:r>
              <a:rPr lang="en-US" dirty="0" smtClean="0"/>
              <a:t>Women and men roughly equal when including at-risk, problem, and pathological gambling. Men more than twice as likely to be pathological gambler.</a:t>
            </a:r>
          </a:p>
          <a:p>
            <a:r>
              <a:rPr lang="en-US" dirty="0" smtClean="0"/>
              <a:t>Age groups with highest risks are (a) 40-65 and (b) 30-39, but all groups over age 14 at significant risk.</a:t>
            </a:r>
          </a:p>
          <a:p>
            <a:r>
              <a:rPr lang="en-US" dirty="0" smtClean="0"/>
              <a:t>Caucasian and African American ethnic groups at highest risk, but all ethnic groups have problems – statistics differ based on different types of gambling.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6248400"/>
            <a:ext cx="7391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**2006 California Problem Gambling Prevalence Survey</a:t>
            </a:r>
            <a:endParaRPr lang="en-US" sz="1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Assessing </a:t>
            </a:r>
            <a:r>
              <a:rPr lang="en-US" dirty="0" smtClean="0"/>
              <a:t>– Types of </a:t>
            </a:r>
            <a:r>
              <a:rPr lang="en-US" dirty="0" smtClean="0"/>
              <a:t>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r>
              <a:rPr lang="en-US" dirty="0" smtClean="0"/>
              <a:t>Slots</a:t>
            </a:r>
            <a:r>
              <a:rPr lang="en-US" dirty="0" smtClean="0"/>
              <a:t>, cards, other </a:t>
            </a:r>
            <a:r>
              <a:rPr lang="en-US" dirty="0" smtClean="0"/>
              <a:t>casino/card room </a:t>
            </a:r>
            <a:r>
              <a:rPr lang="en-US" dirty="0" smtClean="0"/>
              <a:t>betting</a:t>
            </a:r>
          </a:p>
          <a:p>
            <a:r>
              <a:rPr lang="en-US" dirty="0" smtClean="0"/>
              <a:t>Horse and dog racing</a:t>
            </a:r>
          </a:p>
          <a:p>
            <a:r>
              <a:rPr lang="en-US" dirty="0" smtClean="0"/>
              <a:t>Dog and chicken fighting</a:t>
            </a:r>
          </a:p>
          <a:p>
            <a:r>
              <a:rPr lang="en-US" dirty="0" smtClean="0"/>
              <a:t>Sports betting – in person and online</a:t>
            </a:r>
          </a:p>
          <a:p>
            <a:r>
              <a:rPr lang="en-US" dirty="0" smtClean="0"/>
              <a:t>Internet gambling</a:t>
            </a:r>
          </a:p>
          <a:p>
            <a:r>
              <a:rPr lang="en-US" dirty="0" smtClean="0"/>
              <a:t>Lottery tickets</a:t>
            </a:r>
          </a:p>
          <a:p>
            <a:r>
              <a:rPr lang="en-US" dirty="0" smtClean="0"/>
              <a:t>Office pools</a:t>
            </a:r>
          </a:p>
          <a:p>
            <a:r>
              <a:rPr lang="en-US" dirty="0" smtClean="0"/>
              <a:t>Numbers running</a:t>
            </a:r>
          </a:p>
          <a:p>
            <a:r>
              <a:rPr lang="en-US" dirty="0" smtClean="0"/>
              <a:t>Bingo</a:t>
            </a:r>
          </a:p>
          <a:p>
            <a:r>
              <a:rPr lang="en-US" dirty="0" smtClean="0"/>
              <a:t>Stock market?</a:t>
            </a:r>
            <a:endParaRPr lang="en-US" dirty="0"/>
          </a:p>
        </p:txBody>
      </p:sp>
      <p:pic>
        <p:nvPicPr>
          <p:cNvPr id="8194" name="Picture 2" descr="C:\Users\Beverly\AppData\Local\Microsoft\Windows\Temporary Internet Files\Content.IE5\70E25M63\MC9003700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2984" y="3657600"/>
            <a:ext cx="3066216" cy="28932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Assessing Problem 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dirty="0" smtClean="0"/>
              <a:t>20 Questions – Are You a Compulsive Gambler?</a:t>
            </a:r>
          </a:p>
          <a:p>
            <a:pPr lvl="1"/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www.gamblersanonymous.org/ga/content/20-questions</a:t>
            </a:r>
            <a:endParaRPr lang="en-US" dirty="0" smtClean="0"/>
          </a:p>
          <a:p>
            <a:r>
              <a:rPr lang="en-US" dirty="0" smtClean="0"/>
              <a:t>South Oaks </a:t>
            </a:r>
            <a:r>
              <a:rPr lang="en-US" dirty="0" smtClean="0"/>
              <a:t>Gambling Screen (SOGS) </a:t>
            </a:r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www.ncrg.org/sites/default/files/uploads/docs/monographs/sogs.pdf</a:t>
            </a:r>
            <a:endParaRPr lang="en-US" dirty="0" smtClean="0"/>
          </a:p>
          <a:p>
            <a:r>
              <a:rPr lang="en-US" dirty="0" smtClean="0"/>
              <a:t>Co-occurring Disorders:</a:t>
            </a:r>
          </a:p>
          <a:p>
            <a:pPr lvl="1" algn="ctr"/>
            <a:r>
              <a:rPr lang="en-US" dirty="0" smtClean="0"/>
              <a:t>Alcohol/substance abuse</a:t>
            </a:r>
          </a:p>
          <a:p>
            <a:pPr lvl="1" algn="ctr"/>
            <a:r>
              <a:rPr lang="en-US" dirty="0" smtClean="0"/>
              <a:t>Anxiety</a:t>
            </a:r>
          </a:p>
          <a:p>
            <a:pPr lvl="1" algn="ctr"/>
            <a:r>
              <a:rPr lang="en-US" dirty="0" smtClean="0"/>
              <a:t>Depression</a:t>
            </a:r>
          </a:p>
          <a:p>
            <a:pPr lvl="1" algn="ctr"/>
            <a:r>
              <a:rPr lang="en-US" dirty="0" smtClean="0"/>
              <a:t>PTSD</a:t>
            </a:r>
          </a:p>
          <a:p>
            <a:pPr lvl="1" algn="ctr"/>
            <a:r>
              <a:rPr lang="en-US" dirty="0" smtClean="0"/>
              <a:t>Rule out bipolar/manic episode</a:t>
            </a:r>
            <a:endParaRPr lang="en-US" dirty="0"/>
          </a:p>
        </p:txBody>
      </p:sp>
      <p:pic>
        <p:nvPicPr>
          <p:cNvPr id="9218" name="Picture 2" descr="C:\Users\Beverly\AppData\Local\Microsoft\Windows\Temporary Internet Files\Content.IE5\OSJT2EBA\MC90036387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267200"/>
            <a:ext cx="2384450" cy="176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Treatment Approaches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CBT – changing habits &amp; behaviors that trigger or support gambling</a:t>
            </a:r>
            <a:endParaRPr lang="en-US" dirty="0" smtClean="0"/>
          </a:p>
          <a:p>
            <a:r>
              <a:rPr lang="en-US" dirty="0" smtClean="0"/>
              <a:t>Motivational Interviewing</a:t>
            </a:r>
          </a:p>
          <a:p>
            <a:r>
              <a:rPr lang="en-US" dirty="0" smtClean="0"/>
              <a:t>Other stuff…</a:t>
            </a:r>
          </a:p>
          <a:p>
            <a:r>
              <a:rPr lang="en-US" dirty="0" smtClean="0"/>
              <a:t>EMDR</a:t>
            </a:r>
          </a:p>
          <a:p>
            <a:pPr lvl="1"/>
            <a:r>
              <a:rPr lang="en-US" dirty="0" smtClean="0"/>
              <a:t>Based on Jim </a:t>
            </a:r>
            <a:r>
              <a:rPr lang="en-US" dirty="0" err="1" smtClean="0"/>
              <a:t>Knipe’s</a:t>
            </a:r>
            <a:r>
              <a:rPr lang="en-US" dirty="0" smtClean="0"/>
              <a:t> “Level of Urge” protocols (J. </a:t>
            </a:r>
            <a:r>
              <a:rPr lang="en-US" dirty="0" err="1" smtClean="0"/>
              <a:t>Knipe</a:t>
            </a:r>
            <a:r>
              <a:rPr lang="en-US" dirty="0" smtClean="0"/>
              <a:t>., personal communication, March 23, 2012).</a:t>
            </a:r>
            <a:endParaRPr lang="en-US" dirty="0"/>
          </a:p>
        </p:txBody>
      </p:sp>
      <p:pic>
        <p:nvPicPr>
          <p:cNvPr id="11266" name="Picture 2" descr="C:\Users\Beverly\AppData\Local\Microsoft\Windows\Temporary Internet Files\Content.IE5\1M3U08HW\MC90006026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48" y="4191000"/>
            <a:ext cx="2366952" cy="220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EMDR (FM) </a:t>
            </a:r>
            <a:br>
              <a:rPr lang="en-US" dirty="0" smtClean="0"/>
            </a:br>
            <a:r>
              <a:rPr lang="en-US" dirty="0" smtClean="0"/>
              <a:t>to Treat Addictions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/>
              <a:t>Addiction </a:t>
            </a:r>
            <a:r>
              <a:rPr lang="en-US" dirty="0" smtClean="0"/>
              <a:t>is initially a ‘solution’ to a problem </a:t>
            </a:r>
            <a:br>
              <a:rPr lang="en-US" dirty="0" smtClean="0"/>
            </a:br>
            <a:r>
              <a:rPr lang="en-US" sz="1200" dirty="0" smtClean="0"/>
              <a:t>(J. </a:t>
            </a:r>
            <a:r>
              <a:rPr lang="en-US" sz="1200" dirty="0" err="1" smtClean="0"/>
              <a:t>Knipe</a:t>
            </a:r>
            <a:r>
              <a:rPr lang="en-US" sz="1200" dirty="0" smtClean="0"/>
              <a:t>, personal communication, March 23, 2012)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Resource Installation:</a:t>
            </a:r>
          </a:p>
          <a:p>
            <a:pPr lvl="1"/>
            <a:r>
              <a:rPr lang="en-US" dirty="0" smtClean="0"/>
              <a:t>Empowerment</a:t>
            </a:r>
          </a:p>
          <a:p>
            <a:pPr lvl="1"/>
            <a:r>
              <a:rPr lang="en-US" dirty="0" smtClean="0"/>
              <a:t>Worthiness</a:t>
            </a:r>
          </a:p>
          <a:p>
            <a:pPr lvl="1"/>
            <a:r>
              <a:rPr lang="en-US" dirty="0" smtClean="0"/>
              <a:t>Acceptance of ending relationship </a:t>
            </a:r>
            <a:br>
              <a:rPr lang="en-US" dirty="0" smtClean="0"/>
            </a:br>
            <a:r>
              <a:rPr lang="en-US" dirty="0" smtClean="0"/>
              <a:t>(with addiction)</a:t>
            </a:r>
          </a:p>
          <a:p>
            <a:pPr lvl="1"/>
            <a:r>
              <a:rPr lang="en-US" dirty="0" smtClean="0"/>
              <a:t>Positive states</a:t>
            </a:r>
            <a:endParaRPr lang="en-US" dirty="0"/>
          </a:p>
        </p:txBody>
      </p:sp>
      <p:pic>
        <p:nvPicPr>
          <p:cNvPr id="12290" name="Picture 2" descr="C:\Users\Beverly\AppData\Local\Microsoft\Windows\Temporary Internet Files\Content.IE5\FW56I2EF\MC9003607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321995"/>
            <a:ext cx="2057400" cy="32247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EMDR Protocol – </a:t>
            </a:r>
            <a:br>
              <a:rPr lang="en-US" dirty="0" smtClean="0"/>
            </a:br>
            <a:r>
              <a:rPr lang="en-US" dirty="0" smtClean="0"/>
              <a:t>Problem 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dirty="0" smtClean="0"/>
              <a:t>Assess</a:t>
            </a:r>
          </a:p>
          <a:p>
            <a:r>
              <a:rPr lang="en-US" dirty="0" smtClean="0"/>
              <a:t>Formulate target (whatever has most juice):</a:t>
            </a:r>
          </a:p>
          <a:p>
            <a:pPr lvl="1"/>
            <a:r>
              <a:rPr lang="en-US" dirty="0" smtClean="0"/>
              <a:t>Most recent gambling episode</a:t>
            </a:r>
          </a:p>
          <a:p>
            <a:pPr lvl="1"/>
            <a:r>
              <a:rPr lang="en-US" dirty="0" smtClean="0"/>
              <a:t>Biggest win</a:t>
            </a:r>
          </a:p>
          <a:p>
            <a:pPr lvl="1"/>
            <a:r>
              <a:rPr lang="en-US" dirty="0" smtClean="0"/>
              <a:t>Biggest loss</a:t>
            </a:r>
          </a:p>
          <a:p>
            <a:pPr lvl="1"/>
            <a:r>
              <a:rPr lang="en-US" dirty="0" smtClean="0"/>
              <a:t>Partner’s reactions</a:t>
            </a:r>
          </a:p>
          <a:p>
            <a:r>
              <a:rPr lang="en-US" dirty="0" smtClean="0"/>
              <a:t>For target identify:</a:t>
            </a:r>
          </a:p>
          <a:p>
            <a:pPr lvl="1"/>
            <a:r>
              <a:rPr lang="en-US" dirty="0" smtClean="0"/>
              <a:t>Snapshot/visual image</a:t>
            </a:r>
          </a:p>
          <a:p>
            <a:pPr lvl="1"/>
            <a:r>
              <a:rPr lang="en-US" dirty="0" smtClean="0"/>
              <a:t>Sounds/sights of gambling (particularly casino)</a:t>
            </a:r>
          </a:p>
          <a:p>
            <a:pPr lvl="1"/>
            <a:r>
              <a:rPr lang="en-US" dirty="0" smtClean="0"/>
              <a:t>Emotions and physical sensations</a:t>
            </a:r>
          </a:p>
          <a:p>
            <a:pPr lvl="1"/>
            <a:r>
              <a:rPr lang="en-US" dirty="0" smtClean="0"/>
              <a:t>Level of Urge (LOU) – 0-10, similar to SUDS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EMDR Protocol – </a:t>
            </a:r>
            <a:br>
              <a:rPr lang="en-US" dirty="0" smtClean="0"/>
            </a:br>
            <a:r>
              <a:rPr lang="en-US" dirty="0" smtClean="0"/>
              <a:t>Problem 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US" dirty="0" smtClean="0"/>
              <a:t>BLS on target using all of above</a:t>
            </a:r>
          </a:p>
          <a:p>
            <a:r>
              <a:rPr lang="en-US" dirty="0" smtClean="0"/>
              <a:t>What have you got now?</a:t>
            </a:r>
          </a:p>
          <a:p>
            <a:r>
              <a:rPr lang="en-US" dirty="0" smtClean="0"/>
              <a:t>Every few passes, check </a:t>
            </a:r>
            <a:r>
              <a:rPr lang="en-US" dirty="0" smtClean="0"/>
              <a:t>LOU</a:t>
            </a:r>
          </a:p>
          <a:p>
            <a:r>
              <a:rPr lang="en-US" dirty="0" smtClean="0"/>
              <a:t>LOU may go up at times </a:t>
            </a:r>
            <a:r>
              <a:rPr lang="en-US" dirty="0" smtClean="0"/>
              <a:t>when remembering </a:t>
            </a:r>
            <a:r>
              <a:rPr lang="en-US" dirty="0" smtClean="0"/>
              <a:t>past wins or </a:t>
            </a:r>
            <a:r>
              <a:rPr lang="en-US" dirty="0" smtClean="0"/>
              <a:t>fun times</a:t>
            </a:r>
            <a:endParaRPr lang="en-US" dirty="0" smtClean="0"/>
          </a:p>
          <a:p>
            <a:r>
              <a:rPr lang="en-US" dirty="0" smtClean="0"/>
              <a:t>When significant change ask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 smtClean="0"/>
              <a:t>tell me about that ___”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whatever LOU is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BLS on that</a:t>
            </a:r>
          </a:p>
          <a:p>
            <a:r>
              <a:rPr lang="en-US" dirty="0" smtClean="0"/>
              <a:t>Process down to 0</a:t>
            </a:r>
          </a:p>
        </p:txBody>
      </p:sp>
      <p:pic>
        <p:nvPicPr>
          <p:cNvPr id="14338" name="Picture 2" descr="The Tac/AudioScan from NeuroTek EMDR technolog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276600"/>
            <a:ext cx="2514600" cy="3259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3276600"/>
          </a:xfrm>
          <a:ln w="12700" cap="rnd">
            <a:solidFill>
              <a:schemeClr val="accent1">
                <a:lumMod val="75000"/>
              </a:schemeClr>
            </a:solidFill>
            <a:prstDash val="solid"/>
          </a:ln>
        </p:spPr>
        <p:txBody>
          <a:bodyPr>
            <a:noAutofit/>
          </a:bodyPr>
          <a:lstStyle/>
          <a:p>
            <a:r>
              <a:rPr lang="en-US" sz="3200" dirty="0" smtClean="0"/>
              <a:t>Treating Problem Gambling</a:t>
            </a:r>
            <a:br>
              <a:rPr lang="en-US" sz="3200" dirty="0" smtClean="0"/>
            </a:br>
            <a:r>
              <a:rPr lang="en-US" sz="3200" dirty="0" smtClean="0"/>
              <a:t>With EMDR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Why talk about this at an FRSN training?</a:t>
            </a:r>
            <a:endParaRPr 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EMDR Protocol – </a:t>
            </a:r>
            <a:br>
              <a:rPr lang="en-US" dirty="0" smtClean="0"/>
            </a:br>
            <a:r>
              <a:rPr lang="en-US" dirty="0" smtClean="0"/>
              <a:t>Problem 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48200"/>
          </a:xfrm>
        </p:spPr>
        <p:txBody>
          <a:bodyPr/>
          <a:lstStyle/>
          <a:p>
            <a:r>
              <a:rPr lang="en-US" dirty="0" smtClean="0"/>
              <a:t>Can do future template of next time temptation is presented or urge arises</a:t>
            </a:r>
          </a:p>
          <a:p>
            <a:r>
              <a:rPr lang="en-US" dirty="0" smtClean="0"/>
              <a:t>For some clients, one session can entirely resolve addiction.</a:t>
            </a:r>
          </a:p>
          <a:p>
            <a:r>
              <a:rPr lang="en-US" dirty="0" smtClean="0"/>
              <a:t>When co-occurring present, may need multiple sessions and other interventions.</a:t>
            </a:r>
            <a:endParaRPr lang="en-US" dirty="0"/>
          </a:p>
        </p:txBody>
      </p:sp>
      <p:pic>
        <p:nvPicPr>
          <p:cNvPr id="13313" name="Picture 1" descr="C:\Users\Beverly\AppData\Local\Microsoft\Windows\Temporary Internet Files\Content.IE5\FW56I2EF\MC90029742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14800"/>
            <a:ext cx="2133600" cy="2398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Role-play of problem gambling client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Based on composite of clients – does not reflect anyone specific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Will stop periodically to offer explanation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Please hold questions until end</a:t>
            </a:r>
          </a:p>
        </p:txBody>
      </p:sp>
      <p:pic>
        <p:nvPicPr>
          <p:cNvPr id="18433" name="Picture 1" descr="C:\Users\Beverly\AppData\Local\Microsoft\Windows\Temporary Internet Files\Content.IE5\70E25M63\MC9003703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191000"/>
            <a:ext cx="2736330" cy="2286000"/>
          </a:xfrm>
          <a:prstGeom prst="rect">
            <a:avLst/>
          </a:prstGeom>
          <a:noFill/>
        </p:spPr>
      </p:pic>
      <p:pic>
        <p:nvPicPr>
          <p:cNvPr id="18434" name="Picture 2" descr="C:\Users\Beverly\AppData\Local\Microsoft\Windows\Temporary Internet Files\Content.IE5\FW56I2EF\MC9000788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366156"/>
            <a:ext cx="1681038" cy="2183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Demonstration - Client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Client is adult female who works dispatch for CHP. She is married and has 2 adult children who are no longer at home. Her husband works opposite hours and they see each other infrequently. </a:t>
            </a:r>
          </a:p>
          <a:p>
            <a:pPr>
              <a:buNone/>
            </a:pPr>
            <a:r>
              <a:rPr lang="en-US" sz="1800" dirty="0" smtClean="0"/>
              <a:t>Eight years ago, client began going to casinos with a friend as entertainment. She likes to have a couple of drinks there to loosen up. This was shortly after her youngest son left for college. At first, she had fun but over time gambling has become a problem. She estimates she lost about $12,000 in the past year, and many times has to borrow money from her sister in order to hide the loss from her husband and pay her bills.</a:t>
            </a:r>
          </a:p>
          <a:p>
            <a:pPr>
              <a:buNone/>
            </a:pPr>
            <a:r>
              <a:rPr lang="en-US" sz="1800" dirty="0" smtClean="0"/>
              <a:t>In a typical gambling episode, she will lose $400 (the maximum she can take on her debit card) before leaving. Sometimes she loses track of time and stays too long, </a:t>
            </a:r>
            <a:r>
              <a:rPr lang="en-US" sz="1800" dirty="0" smtClean="0"/>
              <a:t>not </a:t>
            </a:r>
            <a:r>
              <a:rPr lang="en-US" sz="1800" dirty="0" smtClean="0"/>
              <a:t>getting enough sleep before going back to work. </a:t>
            </a:r>
          </a:p>
          <a:p>
            <a:pPr>
              <a:buNone/>
            </a:pPr>
            <a:r>
              <a:rPr lang="en-US" sz="1800" dirty="0" smtClean="0"/>
              <a:t>Lately her husband is noticing how much she is gone and is questioning money issues. She tried to quit 2 months ago, but received a coupon in the mail from a casino for free $20 to gamble with. She tried to go and just use the $20, but ended up spending $200 of her own money as well.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Q&amp;A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06880"/>
            <a:ext cx="8229600" cy="4389120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Beverly Swann, MFT</a:t>
            </a:r>
          </a:p>
          <a:p>
            <a:pPr algn="ctr">
              <a:buNone/>
            </a:pPr>
            <a:r>
              <a:rPr lang="en-US" dirty="0" smtClean="0"/>
              <a:t>925-705-7036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therapy@beverlyswann.com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www.beverlyswann.com</a:t>
            </a:r>
            <a:endParaRPr lang="en-US" dirty="0"/>
          </a:p>
        </p:txBody>
      </p:sp>
      <p:pic>
        <p:nvPicPr>
          <p:cNvPr id="46082" name="Picture 2" descr="C:\Users\Beverly\AppData\Local\Microsoft\Windows\Temporary Internet Files\Content.IE5\FW56I2EF\MC90038355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017002"/>
            <a:ext cx="2133600" cy="26123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419285"/>
            <a:ext cx="8153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sz="1600" dirty="0" smtClean="0"/>
              <a:t>Abramowitz, A. (2007). </a:t>
            </a:r>
            <a:r>
              <a:rPr lang="en-US" sz="1600" i="1" dirty="0" smtClean="0"/>
              <a:t>The psychological </a:t>
            </a:r>
            <a:r>
              <a:rPr lang="en-US" sz="1600" i="1" dirty="0" err="1" smtClean="0"/>
              <a:t>sequelae</a:t>
            </a:r>
            <a:r>
              <a:rPr lang="en-US" sz="1600" i="1" dirty="0" smtClean="0"/>
              <a:t> of police work stress: Exploring potential mediators and moderators. </a:t>
            </a:r>
            <a:r>
              <a:rPr lang="en-US" sz="1600" dirty="0" smtClean="0"/>
              <a:t>(Doctoral dissertation, University of Illinois at Urbana-Champaign). </a:t>
            </a:r>
            <a:r>
              <a:rPr lang="en-US" sz="1600" i="1" dirty="0" err="1" smtClean="0"/>
              <a:t>ProQuest</a:t>
            </a:r>
            <a:r>
              <a:rPr lang="en-US" sz="1600" i="1" dirty="0" smtClean="0"/>
              <a:t> Dissertations and Theses, </a:t>
            </a:r>
            <a:r>
              <a:rPr lang="en-US" sz="1600" dirty="0" smtClean="0"/>
              <a:t>Retrieved from </a:t>
            </a:r>
            <a:r>
              <a:rPr lang="en-US" sz="1600" u="sng" dirty="0" smtClean="0">
                <a:hlinkClick r:id="rId2"/>
              </a:rPr>
              <a:t>http://search.proquest.com./docview/304856993?accountid=28180</a:t>
            </a:r>
            <a:r>
              <a:rPr lang="en-US" sz="1600" dirty="0" smtClean="0"/>
              <a:t>. (304856993).</a:t>
            </a:r>
          </a:p>
          <a:p>
            <a:pPr lvl="1" indent="-457200"/>
            <a:endParaRPr lang="en-US" sz="1600" dirty="0" smtClean="0"/>
          </a:p>
          <a:p>
            <a:pPr lvl="1" indent="-457200"/>
            <a:r>
              <a:rPr lang="en-US" sz="1600" dirty="0" smtClean="0"/>
              <a:t>American Psychiatric Association. (2013). </a:t>
            </a:r>
            <a:r>
              <a:rPr lang="en-US" sz="1600" i="1" dirty="0" smtClean="0"/>
              <a:t>Diagnostic and statistical manual of mental disorders: DSM-5 </a:t>
            </a:r>
            <a:r>
              <a:rPr lang="en-US" sz="1600" dirty="0" smtClean="0"/>
              <a:t>(5th ed.). Washington, DC: APA.</a:t>
            </a:r>
          </a:p>
          <a:p>
            <a:pPr lvl="1" indent="-457200"/>
            <a:endParaRPr lang="en-US" sz="1600" dirty="0" smtClean="0"/>
          </a:p>
          <a:p>
            <a:pPr lvl="1" indent="-457200"/>
            <a:r>
              <a:rPr lang="en-US" sz="1600" dirty="0" smtClean="0"/>
              <a:t>National Safety Council. 2014. </a:t>
            </a:r>
            <a:r>
              <a:rPr lang="en-US" sz="1600" i="1" dirty="0" smtClean="0"/>
              <a:t>Injury facts:  2014 edition</a:t>
            </a:r>
            <a:r>
              <a:rPr lang="en-US" sz="1600" dirty="0" smtClean="0"/>
              <a:t>. National Safety Council. Retrieved from:  </a:t>
            </a:r>
            <a:r>
              <a:rPr lang="en-US" sz="1600" dirty="0" smtClean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www.nsc.org/news_resources/injury_and_death_statistics/Documents/2014-Injury-Facts-43.pdf</a:t>
            </a:r>
            <a:endParaRPr lang="en-US" sz="1600" dirty="0" smtClean="0"/>
          </a:p>
          <a:p>
            <a:pPr lvl="1" indent="-457200"/>
            <a:endParaRPr lang="en-US" sz="1600" dirty="0" smtClean="0"/>
          </a:p>
          <a:p>
            <a:pPr lvl="1" indent="-457200"/>
            <a:r>
              <a:rPr lang="en-US" sz="1600" dirty="0" err="1" smtClean="0"/>
              <a:t>Volberg</a:t>
            </a:r>
            <a:r>
              <a:rPr lang="en-US" sz="1600" dirty="0" smtClean="0"/>
              <a:t>, R. </a:t>
            </a:r>
            <a:r>
              <a:rPr lang="en-US" sz="1600" dirty="0" err="1" smtClean="0"/>
              <a:t>Nysse-Carris</a:t>
            </a:r>
            <a:r>
              <a:rPr lang="en-US" sz="1600" dirty="0" smtClean="0"/>
              <a:t>, K. Gerstein, D. 2006. </a:t>
            </a:r>
            <a:r>
              <a:rPr lang="en-US" sz="1600" i="1" dirty="0" smtClean="0"/>
              <a:t>2006 California problem gambling prevalence survey</a:t>
            </a:r>
            <a:r>
              <a:rPr lang="en-US" sz="1600" dirty="0" smtClean="0"/>
              <a:t>. NORC at the University of Chicago: Chicago, IL. </a:t>
            </a:r>
            <a:r>
              <a:rPr lang="en-US" sz="1600" dirty="0" smtClean="0"/>
              <a:t> Retrieved from: </a:t>
            </a:r>
            <a:r>
              <a:rPr lang="en-US" sz="1600" dirty="0" smtClean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www.adp.ca.gov/opg/pdf/CA_Problem_Gambling_Prevalence_Survey-Final_report.pdf</a:t>
            </a:r>
            <a:endParaRPr lang="en-US" sz="1600" dirty="0" smtClean="0"/>
          </a:p>
          <a:p>
            <a:pPr lvl="1" indent="-457200"/>
            <a:r>
              <a:rPr lang="en-US" sz="1200" dirty="0" smtClean="0"/>
              <a:t> </a:t>
            </a:r>
          </a:p>
          <a:p>
            <a:pPr lvl="1" indent="-457200"/>
            <a:endParaRPr lang="en-US" sz="1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– My Practice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981" y="1219201"/>
            <a:ext cx="7938619" cy="5392722"/>
          </a:xfrm>
          <a:prstGeom prst="rect">
            <a:avLst/>
          </a:prstGeom>
          <a:noFill/>
          <a:ln w="9525" cmpd="sng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Research on First Responders and Problem Gambling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 on Law Enforcement and Problem 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895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Abramowitz, A. (2007). </a:t>
            </a:r>
            <a:r>
              <a:rPr lang="en-US" i="1" dirty="0" smtClean="0"/>
              <a:t>The psychological </a:t>
            </a:r>
            <a:r>
              <a:rPr lang="en-US" i="1" dirty="0" err="1" smtClean="0"/>
              <a:t>sequelae</a:t>
            </a:r>
            <a:r>
              <a:rPr lang="en-US" i="1" dirty="0" smtClean="0"/>
              <a:t> of police work stress: Exploring potential mediators and moderators. </a:t>
            </a:r>
            <a:r>
              <a:rPr lang="en-US" dirty="0" smtClean="0"/>
              <a:t>(Doctoral dissertation, University of Illinois at Urbana-Champaign). </a:t>
            </a:r>
            <a:r>
              <a:rPr lang="en-US" i="1" dirty="0" err="1" smtClean="0"/>
              <a:t>ProQuest</a:t>
            </a:r>
            <a:r>
              <a:rPr lang="en-US" i="1" dirty="0" smtClean="0"/>
              <a:t> Dissertations and Theses, </a:t>
            </a:r>
            <a:r>
              <a:rPr lang="en-US" dirty="0" smtClean="0"/>
              <a:t>Retrieved from </a:t>
            </a:r>
            <a:r>
              <a:rPr lang="en-US" u="sng" dirty="0" smtClean="0">
                <a:hlinkClick r:id="rId3"/>
              </a:rPr>
              <a:t>http://search.proquest.com./docview/304856993?accountid=28180</a:t>
            </a:r>
            <a:r>
              <a:rPr lang="en-US" dirty="0" smtClean="0"/>
              <a:t>. (304856993).</a:t>
            </a:r>
          </a:p>
        </p:txBody>
      </p:sp>
      <p:pic>
        <p:nvPicPr>
          <p:cNvPr id="4098" name="Picture 2" descr="C:\Users\Beverly\AppData\Local\Microsoft\Windows\Temporary Internet Files\Content.IE5\FW56I2EF\MC90035962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4419600"/>
            <a:ext cx="1769364" cy="1843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Why It Might Be Worthy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r>
              <a:rPr lang="en-US" dirty="0" smtClean="0"/>
              <a:t>First responders are under more scrutiny than general public and have different kinds of stressors.</a:t>
            </a:r>
          </a:p>
          <a:p>
            <a:r>
              <a:rPr lang="en-US" dirty="0" smtClean="0"/>
              <a:t>Financial issues connected to problem gambling losses  may compromise jobs and health, and possibly compromise public safety.</a:t>
            </a:r>
          </a:p>
          <a:p>
            <a:r>
              <a:rPr lang="en-US" dirty="0" smtClean="0"/>
              <a:t>First responders may be reluctant to seek treatment due to concerns about the job finding out.</a:t>
            </a:r>
          </a:p>
          <a:p>
            <a:r>
              <a:rPr lang="en-US" dirty="0" smtClean="0"/>
              <a:t>They may be afraid of being seen as “weak” for having a problem with gambling, similar to problem drinking.</a:t>
            </a:r>
          </a:p>
          <a:p>
            <a:r>
              <a:rPr lang="en-US" dirty="0" smtClean="0"/>
              <a:t>Pressure from spouse/family over gambling problem may add to stress in an already stressful job.</a:t>
            </a:r>
            <a:endParaRPr lang="en-US" dirty="0"/>
          </a:p>
        </p:txBody>
      </p:sp>
      <p:pic>
        <p:nvPicPr>
          <p:cNvPr id="10242" name="Picture 2" descr="C:\Users\Beverly\AppData\Local\Microsoft\Windows\Temporary Internet Files\Content.IE5\OSJT2EBA\MC9003209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7458" y="5062728"/>
            <a:ext cx="1825142" cy="1719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Moral of the Story: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 smtClean="0"/>
              <a:t>If you’re 50 and decide to go back to grad school to get a Ph.D., don’t be an overachiever and pick a topic to write about that  has little/no published related research and that appears to really irritate your professor.</a:t>
            </a:r>
          </a:p>
          <a:p>
            <a:pPr algn="ctr">
              <a:buNone/>
            </a:pPr>
            <a:r>
              <a:rPr lang="en-US" dirty="0" smtClean="0"/>
              <a:t>OR</a:t>
            </a:r>
          </a:p>
          <a:p>
            <a:r>
              <a:rPr lang="en-US" dirty="0" smtClean="0"/>
              <a:t>If you’re looking for a wide-open field to research, try first responders and problem gambling!</a:t>
            </a:r>
          </a:p>
          <a:p>
            <a:pPr algn="ctr">
              <a:buNone/>
            </a:pPr>
            <a:r>
              <a:rPr lang="en-US" dirty="0" smtClean="0"/>
              <a:t>OR</a:t>
            </a:r>
          </a:p>
          <a:p>
            <a:r>
              <a:rPr lang="en-US" dirty="0" smtClean="0"/>
              <a:t>Problem gambling does affect at least some first responders, and many of them have co-occurring PTSD.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Gambling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According to Merriam-Webster Online Dictionary:</a:t>
            </a:r>
          </a:p>
          <a:p>
            <a:pPr>
              <a:buNone/>
            </a:pPr>
            <a:r>
              <a:rPr lang="en-US" dirty="0" smtClean="0"/>
              <a:t>Gamble = to risk losing something valuable or important in order to do or achieve something</a:t>
            </a:r>
            <a:endParaRPr lang="en-US" dirty="0"/>
          </a:p>
        </p:txBody>
      </p:sp>
      <p:pic>
        <p:nvPicPr>
          <p:cNvPr id="5122" name="Picture 2" descr="C:\Users\Beverly\AppData\Local\Microsoft\Windows\Temporary Internet Files\Content.IE5\FW56I2EF\MC90024054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453777"/>
            <a:ext cx="2514600" cy="25660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0" y="274638"/>
            <a:ext cx="2667000" cy="6126162"/>
          </a:xfrm>
        </p:spPr>
        <p:txBody>
          <a:bodyPr>
            <a:normAutofit/>
          </a:bodyPr>
          <a:lstStyle/>
          <a:p>
            <a:r>
              <a:rPr lang="en-US" dirty="0" smtClean="0"/>
              <a:t>Risking Losing Things of Value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0"/>
            <a:ext cx="5486400" cy="682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72200" y="618238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National Safety Council, Injury Facts 2014</a:t>
            </a:r>
            <a:endParaRPr lang="en-US" sz="1400" dirty="0"/>
          </a:p>
        </p:txBody>
      </p:sp>
      <p:pic>
        <p:nvPicPr>
          <p:cNvPr id="3075" name="Picture 3" descr="C:\Users\Beverly\AppData\Local\Microsoft\Windows\Temporary Internet Files\Content.IE5\1M3U08HW\MC90032618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16345" y="228600"/>
            <a:ext cx="1813255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5">
      <a:dk1>
        <a:srgbClr val="0075A2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C4EEFF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1090</Words>
  <Application>Microsoft Office PowerPoint</Application>
  <PresentationFormat>On-screen Show (4:3)</PresentationFormat>
  <Paragraphs>152</Paragraphs>
  <Slides>24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Apex</vt:lpstr>
      <vt:lpstr>Treating Problem Gambling with EMDR</vt:lpstr>
      <vt:lpstr>Treating Problem Gambling With EMDR  Why talk about this at an FRSN training?</vt:lpstr>
      <vt:lpstr>Background – My Practice</vt:lpstr>
      <vt:lpstr>Research on First Responders and Problem Gambling</vt:lpstr>
      <vt:lpstr>Research on Law Enforcement and Problem Gambling</vt:lpstr>
      <vt:lpstr>Why It Might Be Worthy</vt:lpstr>
      <vt:lpstr>Moral of the Story:</vt:lpstr>
      <vt:lpstr>Gambling</vt:lpstr>
      <vt:lpstr>Risking Losing Things of Value</vt:lpstr>
      <vt:lpstr>When Does Gambling Become a Problem? – DSM-5</vt:lpstr>
      <vt:lpstr>Problem Gambling Resources  in California</vt:lpstr>
      <vt:lpstr>Free Therapy for  Problem Gambling</vt:lpstr>
      <vt:lpstr>Assessment - Who Has  Gambling Problems? </vt:lpstr>
      <vt:lpstr>Assessing – Types of Gambling</vt:lpstr>
      <vt:lpstr>Assessing Problem Gambling</vt:lpstr>
      <vt:lpstr>Treatment Approaches</vt:lpstr>
      <vt:lpstr>Using EMDR (FM)  to Treat Addictions</vt:lpstr>
      <vt:lpstr>EMDR Protocol –  Problem Gambling</vt:lpstr>
      <vt:lpstr>EMDR Protocol –  Problem Gambling</vt:lpstr>
      <vt:lpstr>EMDR Protocol –  Problem Gambling</vt:lpstr>
      <vt:lpstr>Demonstration</vt:lpstr>
      <vt:lpstr>Demonstration - Client</vt:lpstr>
      <vt:lpstr>Q&amp;A 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Beverly Swann, MFT</dc:creator>
  <cp:lastModifiedBy>Beverly Swann, MFT</cp:lastModifiedBy>
  <cp:revision>163</cp:revision>
  <dcterms:created xsi:type="dcterms:W3CDTF">2014-03-29T23:34:50Z</dcterms:created>
  <dcterms:modified xsi:type="dcterms:W3CDTF">2014-05-30T23:58:36Z</dcterms:modified>
</cp:coreProperties>
</file>